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5" roundtripDataSignature="AMtx7mh+DHKK2+fQZ9vIbQUKi44UKfRI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slide" Target="slides/slide10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0" name="Google Shape;180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f87bac94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4" name="Google Shape;144;g6f87bac94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11" Type="http://schemas.openxmlformats.org/officeDocument/2006/relationships/image" Target="../media/image11.png"/><Relationship Id="rId10" Type="http://schemas.openxmlformats.org/officeDocument/2006/relationships/image" Target="../media/image20.jpg"/><Relationship Id="rId9" Type="http://schemas.openxmlformats.org/officeDocument/2006/relationships/image" Target="../media/image16.jp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1.jp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4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22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574162" y="6049801"/>
            <a:ext cx="4354826" cy="4201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lang="es-E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Bolsa de valores para el Venture Capital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0" y="2334778"/>
            <a:ext cx="12192000" cy="21884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s-ES" sz="1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e@afiste.com</a:t>
            </a:r>
            <a:endParaRPr b="1" sz="1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>
            <p:ph type="title"/>
          </p:nvPr>
        </p:nvSpPr>
        <p:spPr>
          <a:xfrm>
            <a:off x="1805746" y="723575"/>
            <a:ext cx="42624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 txBox="1"/>
          <p:nvPr>
            <p:ph idx="1" type="body"/>
          </p:nvPr>
        </p:nvSpPr>
        <p:spPr>
          <a:xfrm>
            <a:off x="741046" y="2059151"/>
            <a:ext cx="10654200" cy="330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lang="es-ES" sz="3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Inversión ilíquida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lang="es-E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Lock-in capital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Symbols"/>
              <a:buChar char="▪"/>
            </a:pPr>
            <a:r>
              <a:rPr lang="es-E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Exit mayor a 10 años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s-ES" sz="44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r>
              <a:rPr b="1" lang="es-E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s-ES" sz="4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Instrumentos de alto riesgo</a:t>
            </a:r>
            <a:endParaRPr sz="4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/>
          <p:nvPr/>
        </p:nvSpPr>
        <p:spPr>
          <a:xfrm>
            <a:off x="0" y="3751668"/>
            <a:ext cx="12192000" cy="2645852"/>
          </a:xfrm>
          <a:custGeom>
            <a:rect b="b" l="l" r="r" t="t"/>
            <a:pathLst>
              <a:path extrusionOk="0" h="2645852" w="12140418">
                <a:moveTo>
                  <a:pt x="0" y="2644726"/>
                </a:moveTo>
                <a:cubicBezTo>
                  <a:pt x="602566" y="2648243"/>
                  <a:pt x="1205132" y="2651760"/>
                  <a:pt x="2124221" y="2518117"/>
                </a:cubicBezTo>
                <a:cubicBezTo>
                  <a:pt x="3043310" y="2384474"/>
                  <a:pt x="4276578" y="2105465"/>
                  <a:pt x="5514535" y="1842868"/>
                </a:cubicBezTo>
                <a:cubicBezTo>
                  <a:pt x="6752492" y="1580271"/>
                  <a:pt x="8447649" y="1249680"/>
                  <a:pt x="9551963" y="942535"/>
                </a:cubicBezTo>
                <a:cubicBezTo>
                  <a:pt x="10656277" y="635390"/>
                  <a:pt x="11398347" y="317695"/>
                  <a:pt x="12140418" y="0"/>
                </a:cubicBezTo>
              </a:path>
            </a:pathLst>
          </a:custGeom>
          <a:noFill/>
          <a:ln cap="flat" cmpd="sng" w="25400">
            <a:solidFill>
              <a:srgbClr val="FF59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0"/>
          <p:cNvSpPr txBox="1"/>
          <p:nvPr>
            <p:ph type="title"/>
          </p:nvPr>
        </p:nvSpPr>
        <p:spPr>
          <a:xfrm>
            <a:off x="1805762" y="723569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 sz="5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Mercado</a:t>
            </a:r>
            <a:endParaRPr b="1" sz="5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4104267" y="3517043"/>
            <a:ext cx="3180908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Venture Capital</a:t>
            </a:r>
            <a:br>
              <a:rPr b="1" i="0" lang="es-ES" sz="280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280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Crowdfounding Fondos públicos</a:t>
            </a:r>
            <a:endParaRPr b="1" i="0" sz="2800" u="none" cap="none" strike="noStrike">
              <a:solidFill>
                <a:srgbClr val="FF59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0"/>
          <p:cNvSpPr txBox="1"/>
          <p:nvPr/>
        </p:nvSpPr>
        <p:spPr>
          <a:xfrm>
            <a:off x="405409" y="4041070"/>
            <a:ext cx="3180908" cy="15241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87"/>
              <a:buFont typeface="Arial"/>
              <a:buNone/>
            </a:pPr>
            <a:r>
              <a:rPr b="0" i="0" lang="es-ES" sz="2800" u="none" cap="none" strike="noStrike">
                <a:solidFill>
                  <a:srgbClr val="7B7B7B"/>
                </a:solidFill>
                <a:latin typeface="Arial"/>
                <a:ea typeface="Arial"/>
                <a:cs typeface="Arial"/>
                <a:sym typeface="Arial"/>
              </a:rPr>
              <a:t>Business Angels Crowdfounding Fondos públicos Aceleradoras</a:t>
            </a:r>
            <a:endParaRPr b="0" i="0" sz="2800" u="none" cap="none" strike="noStrike">
              <a:solidFill>
                <a:srgbClr val="7B7B7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8397061" y="1918045"/>
            <a:ext cx="2153708" cy="617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0" i="1" lang="es-ES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Growth</a:t>
            </a:r>
            <a:endParaRPr b="0" i="1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3991725" y="1960800"/>
            <a:ext cx="329345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0" i="1" lang="es-ES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Early Stage</a:t>
            </a:r>
            <a:endParaRPr b="0" i="1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980843" y="1920008"/>
            <a:ext cx="1537274" cy="617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0" i="1" lang="es-ES" sz="44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Seed</a:t>
            </a:r>
            <a:endParaRPr b="0" i="1" sz="44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8208534" y="3108170"/>
            <a:ext cx="3180908" cy="617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80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Venture Capital</a:t>
            </a:r>
            <a:br>
              <a:rPr b="1" i="0" lang="es-ES" sz="280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s-ES" sz="280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Private Equity</a:t>
            </a:r>
            <a:endParaRPr b="1" i="0" sz="2800" u="none" cap="none" strike="noStrike">
              <a:solidFill>
                <a:srgbClr val="FF596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1805762" y="723569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 sz="5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Mercado</a:t>
            </a:r>
            <a:endParaRPr b="1" sz="5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980851" y="3094624"/>
            <a:ext cx="22248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None/>
            </a:pPr>
            <a:r>
              <a:rPr lang="es-ES" sz="4560">
                <a:solidFill>
                  <a:srgbClr val="FF5960"/>
                </a:solidFill>
              </a:rPr>
              <a:t>900</a:t>
            </a:r>
            <a:r>
              <a:rPr lang="es-ES" sz="4560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48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5960"/>
              </a:buClr>
              <a:buSzPts val="4560"/>
              <a:buNone/>
            </a:pPr>
            <a:r>
              <a:rPr lang="es-ES" sz="4560">
                <a:solidFill>
                  <a:srgbClr val="FF5960"/>
                </a:solidFill>
              </a:rPr>
              <a:t>Billones</a:t>
            </a:r>
            <a:endParaRPr sz="4560">
              <a:solidFill>
                <a:srgbClr val="FF59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4508625" y="3138925"/>
            <a:ext cx="25830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b="0" i="0" lang="es-ES" sz="456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700+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b="0" i="0" lang="es-ES" sz="456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Billones</a:t>
            </a:r>
            <a:endParaRPr b="0" i="0" sz="4560" u="none" cap="none" strike="noStrike">
              <a:solidFill>
                <a:srgbClr val="FF59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397049" y="3170825"/>
            <a:ext cx="2391600" cy="13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b="0" i="0" lang="es-ES" sz="456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600+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b="0" i="0" lang="es-ES" sz="4560" u="none" cap="none" strike="noStrike">
                <a:solidFill>
                  <a:srgbClr val="FF5960"/>
                </a:solidFill>
                <a:latin typeface="Arial"/>
                <a:ea typeface="Arial"/>
                <a:cs typeface="Arial"/>
                <a:sym typeface="Arial"/>
              </a:rPr>
              <a:t>Millones</a:t>
            </a:r>
            <a:endParaRPr b="0" i="0" sz="4560" u="none" cap="none" strike="noStrike">
              <a:solidFill>
                <a:srgbClr val="FF59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8389969" y="4937616"/>
            <a:ext cx="2391445" cy="1108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87"/>
              <a:buFont typeface="Arial"/>
              <a:buNone/>
            </a:pPr>
            <a:r>
              <a:rPr b="1" i="0" lang="es-ES" sz="438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40+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0" i="1" lang="es-ES" sz="2405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Fondos de VC</a:t>
            </a:r>
            <a:endParaRPr b="0" i="1" sz="2405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 txBox="1"/>
          <p:nvPr/>
        </p:nvSpPr>
        <p:spPr>
          <a:xfrm>
            <a:off x="4513062" y="4909259"/>
            <a:ext cx="2391445" cy="1108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87"/>
              <a:buFont typeface="Arial"/>
              <a:buNone/>
            </a:pPr>
            <a:r>
              <a:rPr b="1" i="0" lang="es-ES" sz="438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8.500+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0" i="1" lang="es-ES" sz="2405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Fondos de VC</a:t>
            </a:r>
            <a:endParaRPr b="0" i="1" sz="2405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961345" y="4937616"/>
            <a:ext cx="2391445" cy="11123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387"/>
              <a:buFont typeface="Arial"/>
              <a:buNone/>
            </a:pPr>
            <a:r>
              <a:rPr b="1" i="0" lang="es-ES" sz="4387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10.900+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0" i="1" lang="es-ES" sz="2405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Fondos de VC</a:t>
            </a:r>
            <a:endParaRPr b="0" i="1" sz="2405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397061" y="1918045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0" i="1" lang="es-ES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Chileno</a:t>
            </a:r>
            <a:endParaRPr b="0" i="1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3991725" y="1960800"/>
            <a:ext cx="36168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0" i="1" lang="es-ES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Early/Growth</a:t>
            </a:r>
            <a:endParaRPr b="0" i="1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980843" y="1920008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b="0" i="1" lang="es-ES" sz="44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Global</a:t>
            </a:r>
            <a:endParaRPr b="0" i="1" sz="4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4"/>
          <p:cNvPicPr preferRelativeResize="0"/>
          <p:nvPr/>
        </p:nvPicPr>
        <p:blipFill rotWithShape="1">
          <a:blip r:embed="rId4">
            <a:alphaModFix/>
          </a:blip>
          <a:srcRect b="34024" l="10029" r="9564" t="30949"/>
          <a:stretch/>
        </p:blipFill>
        <p:spPr>
          <a:xfrm>
            <a:off x="1194390" y="2718221"/>
            <a:ext cx="9803219" cy="217967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4"/>
          <p:cNvSpPr txBox="1"/>
          <p:nvPr>
            <p:ph type="title"/>
          </p:nvPr>
        </p:nvSpPr>
        <p:spPr>
          <a:xfrm>
            <a:off x="1805762" y="723569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 sz="5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 b="1" sz="5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 txBox="1"/>
          <p:nvPr/>
        </p:nvSpPr>
        <p:spPr>
          <a:xfrm>
            <a:off x="1731334" y="2128250"/>
            <a:ext cx="24059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Physical Assets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4050071" y="4750787"/>
            <a:ext cx="11014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Rights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4"/>
          <p:cNvSpPr txBox="1"/>
          <p:nvPr/>
        </p:nvSpPr>
        <p:spPr>
          <a:xfrm>
            <a:off x="5761150" y="2105072"/>
            <a:ext cx="367222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Structured Investments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4"/>
          <p:cNvSpPr txBox="1"/>
          <p:nvPr/>
        </p:nvSpPr>
        <p:spPr>
          <a:xfrm>
            <a:off x="8099398" y="4797506"/>
            <a:ext cx="217604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Digital Assets</a:t>
            </a:r>
            <a:endParaRPr b="1" i="0" sz="28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4"/>
          <p:cNvSpPr txBox="1"/>
          <p:nvPr/>
        </p:nvSpPr>
        <p:spPr>
          <a:xfrm>
            <a:off x="3725025" y="2785795"/>
            <a:ext cx="7521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(&lt;1950)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4"/>
          <p:cNvSpPr txBox="1"/>
          <p:nvPr/>
        </p:nvSpPr>
        <p:spPr>
          <a:xfrm>
            <a:off x="4310569" y="5423193"/>
            <a:ext cx="89960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(1950-75)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4"/>
          <p:cNvSpPr txBox="1"/>
          <p:nvPr/>
        </p:nvSpPr>
        <p:spPr>
          <a:xfrm>
            <a:off x="7897819" y="2790602"/>
            <a:ext cx="107914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(1950-2015)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10033888" y="5458099"/>
            <a:ext cx="7521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(2015+)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94302" y="1649575"/>
            <a:ext cx="578689" cy="501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8638" y="1728176"/>
            <a:ext cx="377732" cy="37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07539" y="5795492"/>
            <a:ext cx="348761" cy="43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04135" y="5843800"/>
            <a:ext cx="784651" cy="334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/>
          <p:cNvPicPr preferRelativeResize="0"/>
          <p:nvPr/>
        </p:nvPicPr>
        <p:blipFill rotWithShape="1">
          <a:blip r:embed="rId9">
            <a:alphaModFix/>
          </a:blip>
          <a:srcRect b="15657" l="12403" r="12131" t="16744"/>
          <a:stretch/>
        </p:blipFill>
        <p:spPr>
          <a:xfrm>
            <a:off x="7008706" y="1734602"/>
            <a:ext cx="578689" cy="38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4"/>
          <p:cNvPicPr preferRelativeResize="0"/>
          <p:nvPr/>
        </p:nvPicPr>
        <p:blipFill rotWithShape="1">
          <a:blip r:embed="rId10">
            <a:alphaModFix/>
          </a:blip>
          <a:srcRect b="52264" l="0" r="0" t="0"/>
          <a:stretch/>
        </p:blipFill>
        <p:spPr>
          <a:xfrm>
            <a:off x="7721430" y="1759688"/>
            <a:ext cx="715960" cy="34176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4"/>
          <p:cNvSpPr txBox="1"/>
          <p:nvPr/>
        </p:nvSpPr>
        <p:spPr>
          <a:xfrm>
            <a:off x="1396341" y="2523181"/>
            <a:ext cx="30758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Real State, Industrial and transportation </a:t>
            </a:r>
            <a:endParaRPr b="0" i="0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3985901" y="5154985"/>
            <a:ext cx="122979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Shares, Bonds</a:t>
            </a:r>
            <a:endParaRPr b="0" i="0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6059312" y="2478067"/>
            <a:ext cx="307589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Liquid assets, derivaties, LBOs, etc</a:t>
            </a:r>
            <a:endParaRPr b="0" i="0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7568425" y="5178039"/>
            <a:ext cx="330202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ES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Digital rights on assets, goods, services</a:t>
            </a:r>
            <a:endParaRPr b="0" i="0" sz="1400" u="none" cap="none" strike="noStrik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 rot="-8696391">
            <a:off x="7494065" y="4079816"/>
            <a:ext cx="4094227" cy="2608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f87bac940_1_0"/>
          <p:cNvSpPr txBox="1"/>
          <p:nvPr>
            <p:ph type="title"/>
          </p:nvPr>
        </p:nvSpPr>
        <p:spPr>
          <a:xfrm>
            <a:off x="1805762" y="723569"/>
            <a:ext cx="3180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 sz="5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Solución</a:t>
            </a:r>
            <a:endParaRPr b="1" sz="5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g6f87bac940_1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4109" y="1751125"/>
            <a:ext cx="8028325" cy="47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/>
          <p:nvPr>
            <p:ph type="title"/>
          </p:nvPr>
        </p:nvSpPr>
        <p:spPr>
          <a:xfrm>
            <a:off x="1805746" y="952177"/>
            <a:ext cx="82116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Modelo de negocios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15803" y="2506408"/>
            <a:ext cx="2183216" cy="218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13622" y="2316794"/>
            <a:ext cx="2562444" cy="256244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 txBox="1"/>
          <p:nvPr/>
        </p:nvSpPr>
        <p:spPr>
          <a:xfrm>
            <a:off x="1792414" y="5506557"/>
            <a:ext cx="3829995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1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Digitalización de la inversión</a:t>
            </a:r>
            <a:endParaRPr b="1" i="1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6469219" y="5506556"/>
            <a:ext cx="425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1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Compra-venta</a:t>
            </a:r>
            <a:endParaRPr b="1" i="1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/>
          <p:nvPr>
            <p:ph type="title"/>
          </p:nvPr>
        </p:nvSpPr>
        <p:spPr>
          <a:xfrm>
            <a:off x="1805761" y="723569"/>
            <a:ext cx="5986517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s-ES"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Alianzas ideales</a:t>
            </a:r>
            <a:endParaRPr b="1" sz="5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1054084" y="4664920"/>
            <a:ext cx="3829995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1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Equity Crowdfunding</a:t>
            </a:r>
            <a:endParaRPr b="1" i="1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6697381" y="4741120"/>
            <a:ext cx="42513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1" lang="es-ES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Administradora de fondos</a:t>
            </a:r>
            <a:endParaRPr b="1" i="1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6"/>
          <p:cNvCxnSpPr/>
          <p:nvPr/>
        </p:nvCxnSpPr>
        <p:spPr>
          <a:xfrm>
            <a:off x="5897217" y="1908313"/>
            <a:ext cx="0" cy="4028661"/>
          </a:xfrm>
          <a:prstGeom prst="straightConnector1">
            <a:avLst/>
          </a:prstGeom>
          <a:noFill/>
          <a:ln cap="flat" cmpd="sng" w="76200">
            <a:solidFill>
              <a:srgbClr val="FF596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5" name="Google Shape;165;p6"/>
          <p:cNvPicPr preferRelativeResize="0"/>
          <p:nvPr/>
        </p:nvPicPr>
        <p:blipFill rotWithShape="1">
          <a:blip r:embed="rId4">
            <a:alphaModFix/>
          </a:blip>
          <a:srcRect b="25980" l="0" r="0" t="27594"/>
          <a:stretch/>
        </p:blipFill>
        <p:spPr>
          <a:xfrm>
            <a:off x="6856933" y="2725551"/>
            <a:ext cx="4091748" cy="99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6"/>
          <p:cNvPicPr preferRelativeResize="0"/>
          <p:nvPr/>
        </p:nvPicPr>
        <p:blipFill rotWithShape="1">
          <a:blip r:embed="rId5">
            <a:alphaModFix/>
          </a:blip>
          <a:srcRect b="0" l="0" r="0" t="55537"/>
          <a:stretch/>
        </p:blipFill>
        <p:spPr>
          <a:xfrm>
            <a:off x="1054084" y="2725551"/>
            <a:ext cx="4202787" cy="87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5185" y="1577005"/>
            <a:ext cx="3648637" cy="502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65981" y="1577005"/>
            <a:ext cx="3648638" cy="5029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8178" y="1577005"/>
            <a:ext cx="3648637" cy="502920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>
            <p:ph type="title"/>
          </p:nvPr>
        </p:nvSpPr>
        <p:spPr>
          <a:xfrm>
            <a:off x="1805762" y="723569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b="1" lang="es-ES" sz="5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Equipo</a:t>
            </a:r>
            <a:endParaRPr b="1" sz="5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432477" y="5669280"/>
            <a:ext cx="3648638" cy="936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1" i="0" lang="es-ES" sz="240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Matías Rodríguez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1" i="0" lang="es-ES" sz="240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Dirección</a:t>
            </a:r>
            <a:endParaRPr b="1" i="0" sz="240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8107697" y="5669280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1" i="0" lang="es-ES" sz="240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Kurt Muller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1" i="0" lang="es-ES" sz="240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Tecnología</a:t>
            </a:r>
            <a:endParaRPr b="1" i="0" sz="240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4341418" y="5669280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1" i="0" lang="es-ES" sz="240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Emiliano Araneda</a:t>
            </a:r>
            <a:endParaRPr/>
          </a:p>
          <a:p>
            <a:pPr indent="0" lvl="0" marL="0" marR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b="1" i="0" lang="es-ES" sz="240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Comercial</a:t>
            </a:r>
            <a:endParaRPr b="0" i="0" sz="240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2019-10-21T00:50:16Z</dcterms:created>
  <dc:creator>Matias</dc:creator>
</cp:coreProperties>
</file>